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0" r:id="rId14"/>
    <p:sldId id="301" r:id="rId15"/>
    <p:sldId id="302" r:id="rId16"/>
    <p:sldId id="303" r:id="rId17"/>
    <p:sldId id="304" r:id="rId18"/>
    <p:sldId id="305" r:id="rId19"/>
    <p:sldId id="307" r:id="rId20"/>
    <p:sldId id="308" r:id="rId21"/>
    <p:sldId id="309" r:id="rId22"/>
    <p:sldId id="311" r:id="rId23"/>
    <p:sldId id="312" r:id="rId24"/>
    <p:sldId id="313" r:id="rId25"/>
    <p:sldId id="314" r:id="rId26"/>
    <p:sldId id="315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6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287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0"/>
  </p:normalViewPr>
  <p:slideViewPr>
    <p:cSldViewPr>
      <p:cViewPr varScale="1">
        <p:scale>
          <a:sx n="105" d="100"/>
          <a:sy n="105" d="100"/>
        </p:scale>
        <p:origin x="18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26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890FE-1E4F-4A09-B889-0A64BA2881A1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7148-CA29-44F9-8D95-80960B5EC4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B7148-CA29-44F9-8D95-80960B5EC47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7148-CA29-44F9-8D95-80960B5EC47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4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C021C-1F61-4E58-A397-65F736B745D5}" type="datetimeFigureOut">
              <a:rPr lang="zh-CN" altLang="en-US" smtClean="0"/>
              <a:pPr/>
              <a:t>2021/11/10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52046-F773-45F2-8B13-8AFE748F3D4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2" descr="http://www.cau.edu.cn/images/1182/xiaohui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95680" y="6197556"/>
            <a:ext cx="500256" cy="620688"/>
          </a:xfrm>
          <a:prstGeom prst="rect">
            <a:avLst/>
          </a:prstGeom>
          <a:noFill/>
        </p:spPr>
      </p:pic>
      <p:pic>
        <p:nvPicPr>
          <p:cNvPr id="13314" name="Picture 2" descr="http://www.cau.edu.cn/images/1182/font3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936" y="6270453"/>
            <a:ext cx="1728192" cy="3914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5855077" y="63000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幼圆" pitchFamily="49" charset="-122"/>
                <a:ea typeface="幼圆" pitchFamily="49" charset="-122"/>
              </a:rPr>
              <a:t>阚道宏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rgbClr val="00682F"/>
          </a:solidFill>
          <a:latin typeface="+mj-lt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png"/><Relationship Id="rId5" Type="http://schemas.openxmlformats.org/officeDocument/2006/relationships/image" Target="../media/image38.emf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png"/><Relationship Id="rId5" Type="http://schemas.openxmlformats.org/officeDocument/2006/relationships/image" Target="../media/image51.emf"/><Relationship Id="rId4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0.png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机器学习及其</a:t>
            </a:r>
            <a:r>
              <a:rPr lang="en-US" altLang="zh-CN" dirty="0"/>
              <a:t>Python</a:t>
            </a:r>
            <a:r>
              <a:rPr lang="zh-CN" altLang="en-US" dirty="0"/>
              <a:t>实践</a:t>
            </a:r>
            <a:br>
              <a:rPr lang="en-US" altLang="zh-CN" dirty="0"/>
            </a:b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配套教材由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清华大学出版社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出版发行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统计学习理论与支持向量机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ERM</a:t>
            </a:r>
            <a:r>
              <a:rPr lang="zh-CN" altLang="en-US" dirty="0"/>
              <a:t>归纳一致性的充要条件</a:t>
            </a:r>
            <a:endParaRPr lang="en-US" altLang="zh-CN" dirty="0"/>
          </a:p>
          <a:p>
            <a:pPr lvl="1"/>
            <a:r>
              <a:rPr lang="zh-CN" altLang="en-US" dirty="0"/>
              <a:t>增长函数与</a:t>
            </a:r>
            <a:r>
              <a:rPr lang="en-US" altLang="zh-CN" dirty="0"/>
              <a:t>VC</a:t>
            </a:r>
            <a:r>
              <a:rPr lang="zh-CN" altLang="en-US" dirty="0"/>
              <a:t>维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A262F9-4C8F-4354-A9C0-EC972D44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2268196"/>
            <a:ext cx="854511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ERM</a:t>
            </a:r>
            <a:r>
              <a:rPr lang="zh-CN" altLang="en-US" dirty="0"/>
              <a:t>归纳一致性的充要条件</a:t>
            </a:r>
            <a:endParaRPr lang="en-US" altLang="zh-CN" dirty="0"/>
          </a:p>
          <a:p>
            <a:pPr lvl="1"/>
            <a:r>
              <a:rPr lang="zh-CN" altLang="en-US" dirty="0"/>
              <a:t>增长函数与</a:t>
            </a:r>
            <a:r>
              <a:rPr lang="en-US" altLang="zh-CN" dirty="0"/>
              <a:t>VC</a:t>
            </a:r>
            <a:r>
              <a:rPr lang="zh-CN" altLang="en-US" dirty="0"/>
              <a:t>维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392A05-A200-4ABC-980B-F8E67D8C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2738344"/>
            <a:ext cx="8573696" cy="1914792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500631E-EE03-4FFE-8D5C-4C4A35E468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264065"/>
              </p:ext>
            </p:extLst>
          </p:nvPr>
        </p:nvGraphicFramePr>
        <p:xfrm>
          <a:off x="285152" y="4676934"/>
          <a:ext cx="5793190" cy="1896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4" imgW="6436878" imgH="2107692" progId="Visio.Drawing.11">
                  <p:embed/>
                </p:oleObj>
              </mc:Choice>
              <mc:Fallback>
                <p:oleObj name="Visio" r:id="rId4" imgW="6436878" imgH="2107692" progId="Visio.Drawing.11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52" y="4676934"/>
                        <a:ext cx="5793190" cy="189692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4354DC-580D-4172-AD76-8ECCEF1C5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699467"/>
              </p:ext>
            </p:extLst>
          </p:nvPr>
        </p:nvGraphicFramePr>
        <p:xfrm>
          <a:off x="3027282" y="4764208"/>
          <a:ext cx="5793190" cy="1905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6" imgW="6436878" imgH="2116836" progId="Visio.Drawing.11">
                  <p:embed/>
                </p:oleObj>
              </mc:Choice>
              <mc:Fallback>
                <p:oleObj name="Visio" r:id="rId6" imgW="6436878" imgH="2116836" progId="Visio.Drawing.11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282" y="4764208"/>
                        <a:ext cx="5793190" cy="190515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24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ERM</a:t>
            </a:r>
            <a:r>
              <a:rPr lang="zh-CN" altLang="en-US" dirty="0"/>
              <a:t>归纳一致性的充要条件</a:t>
            </a:r>
            <a:endParaRPr lang="en-US" altLang="zh-CN" dirty="0"/>
          </a:p>
          <a:p>
            <a:pPr lvl="1"/>
            <a:r>
              <a:rPr lang="zh-CN" altLang="en-US" dirty="0"/>
              <a:t>增长函数与</a:t>
            </a:r>
            <a:r>
              <a:rPr lang="en-US" altLang="zh-CN" dirty="0"/>
              <a:t>VC</a:t>
            </a:r>
            <a:r>
              <a:rPr lang="zh-CN" altLang="en-US" dirty="0"/>
              <a:t>维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E170E0-7E89-4E70-B10C-F418A298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2" y="2856023"/>
            <a:ext cx="8573696" cy="2229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E29EC6-06C8-4A5A-9D89-C8C22904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9" y="4149080"/>
            <a:ext cx="8640381" cy="2514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965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ERM</a:t>
            </a:r>
            <a:r>
              <a:rPr lang="zh-CN" altLang="en-US" dirty="0"/>
              <a:t>归纳一致性的充要条件</a:t>
            </a:r>
            <a:endParaRPr lang="en-US" altLang="zh-CN" dirty="0"/>
          </a:p>
          <a:p>
            <a:pPr lvl="1"/>
            <a:r>
              <a:rPr lang="zh-CN" altLang="en-US" dirty="0"/>
              <a:t>增长函数与</a:t>
            </a:r>
            <a:r>
              <a:rPr lang="en-US" altLang="zh-CN" dirty="0"/>
              <a:t>VC</a:t>
            </a:r>
            <a:r>
              <a:rPr lang="zh-CN" altLang="en-US" dirty="0"/>
              <a:t>维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FED9F3-59E6-45BA-B6D2-FBB7C7E2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2793260"/>
            <a:ext cx="8545118" cy="15718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6710D4-8680-4C83-BC46-13533FF38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4" y="4478023"/>
            <a:ext cx="8535591" cy="15432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274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ERM</a:t>
            </a:r>
            <a:r>
              <a:rPr lang="zh-CN" altLang="en-US" dirty="0"/>
              <a:t>归纳一致性的充要条件</a:t>
            </a:r>
            <a:endParaRPr lang="en-US" altLang="zh-CN" dirty="0"/>
          </a:p>
          <a:p>
            <a:pPr lvl="1"/>
            <a:r>
              <a:rPr lang="zh-CN" altLang="en-US" dirty="0"/>
              <a:t>增长函数与</a:t>
            </a:r>
            <a:r>
              <a:rPr lang="en-US" altLang="zh-CN" dirty="0"/>
              <a:t>VC</a:t>
            </a:r>
            <a:r>
              <a:rPr lang="zh-CN" altLang="en-US" dirty="0"/>
              <a:t>维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316EC4-0F51-456D-A817-C34A9D432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9" y="2780928"/>
            <a:ext cx="8068801" cy="2410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AC8715-D821-4B70-B63B-D63E37F526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444788"/>
              </p:ext>
            </p:extLst>
          </p:nvPr>
        </p:nvGraphicFramePr>
        <p:xfrm>
          <a:off x="5868144" y="4523060"/>
          <a:ext cx="3009900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4" imgW="3009019" imgH="2145515" progId="Visio.Drawing.11">
                  <p:embed/>
                </p:oleObj>
              </mc:Choice>
              <mc:Fallback>
                <p:oleObj name="Visio" r:id="rId4" imgW="3009019" imgH="214551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4523060"/>
                        <a:ext cx="3009900" cy="21463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4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ERM</a:t>
            </a:r>
            <a:r>
              <a:rPr lang="zh-CN" altLang="en-US" dirty="0"/>
              <a:t>归纳一致性的充要条件</a:t>
            </a:r>
            <a:endParaRPr lang="en-US" altLang="zh-CN" dirty="0"/>
          </a:p>
          <a:p>
            <a:pPr lvl="1"/>
            <a:r>
              <a:rPr lang="zh-CN" altLang="en-US" dirty="0"/>
              <a:t>增长函数与</a:t>
            </a:r>
            <a:r>
              <a:rPr lang="en-US" altLang="zh-CN" dirty="0"/>
              <a:t>VC</a:t>
            </a:r>
            <a:r>
              <a:rPr lang="zh-CN" altLang="en-US" dirty="0"/>
              <a:t>维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25FE6C-E846-43A5-A0A9-4AAC2280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2780928"/>
            <a:ext cx="8659433" cy="2324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B5DE22-0056-48FF-A40E-FEE165AB7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52" y="5222197"/>
            <a:ext cx="8573696" cy="9431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90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泛化误差上界与</a:t>
            </a:r>
            <a:r>
              <a:rPr lang="en-US" altLang="zh-CN" dirty="0"/>
              <a:t>PAC</a:t>
            </a:r>
            <a:r>
              <a:rPr lang="zh-CN" altLang="en-US" dirty="0"/>
              <a:t>可学习</a:t>
            </a:r>
            <a:endParaRPr lang="en-US" altLang="zh-CN" dirty="0"/>
          </a:p>
          <a:p>
            <a:pPr lvl="1"/>
            <a:r>
              <a:rPr lang="zh-CN" altLang="en-US" dirty="0"/>
              <a:t>机器学习不是追求没有泛化误差，而是要与经验误差一致，即学习过程具有一致性，这样才能保证通过样本数据学习到的模型具有普遍意义</a:t>
            </a:r>
            <a:endParaRPr lang="en-US" altLang="zh-CN" dirty="0"/>
          </a:p>
          <a:p>
            <a:pPr lvl="1"/>
            <a:r>
              <a:rPr lang="zh-CN" altLang="en-US" dirty="0"/>
              <a:t>既然有误差，那么误差的</a:t>
            </a:r>
            <a:r>
              <a:rPr lang="zh-CN" altLang="en-US" dirty="0">
                <a:solidFill>
                  <a:srgbClr val="FF0000"/>
                </a:solidFill>
              </a:rPr>
              <a:t>上界</a:t>
            </a:r>
            <a:r>
              <a:rPr lang="zh-CN" altLang="en-US" dirty="0"/>
              <a:t>在哪里，即泛化后最大的误差会到什么程度？误差上界与哪些</a:t>
            </a:r>
            <a:r>
              <a:rPr lang="zh-CN" altLang="en-US" dirty="0">
                <a:solidFill>
                  <a:srgbClr val="FF0000"/>
                </a:solidFill>
              </a:rPr>
              <a:t>因素</a:t>
            </a:r>
            <a:r>
              <a:rPr lang="zh-CN" altLang="en-US" dirty="0"/>
              <a:t>有关呢？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对于机器学习来说，泛化误差的上界越小越好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182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泛化误差上界与</a:t>
            </a:r>
            <a:r>
              <a:rPr lang="en-US" altLang="zh-CN" dirty="0"/>
              <a:t>PAC</a:t>
            </a:r>
            <a:r>
              <a:rPr lang="zh-CN" altLang="en-US" dirty="0"/>
              <a:t>可学习</a:t>
            </a:r>
            <a:endParaRPr lang="en-US" altLang="zh-CN" dirty="0"/>
          </a:p>
          <a:p>
            <a:pPr lvl="1"/>
            <a:r>
              <a:rPr lang="zh-CN" altLang="en-US" dirty="0"/>
              <a:t>统计学习理论关于泛化误差上界的</a:t>
            </a:r>
            <a:r>
              <a:rPr lang="zh-CN" altLang="en-US" dirty="0">
                <a:solidFill>
                  <a:srgbClr val="FF0000"/>
                </a:solidFill>
              </a:rPr>
              <a:t>两个定理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ED4D9C-60B3-4A17-80FC-533C9822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7" y="2204864"/>
            <a:ext cx="8106906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6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泛化误差上界与</a:t>
            </a:r>
            <a:r>
              <a:rPr lang="en-US" altLang="zh-CN" dirty="0"/>
              <a:t>PAC</a:t>
            </a:r>
            <a:r>
              <a:rPr lang="zh-CN" altLang="en-US" dirty="0"/>
              <a:t>可学习</a:t>
            </a:r>
            <a:endParaRPr lang="en-US" altLang="zh-CN" dirty="0"/>
          </a:p>
          <a:p>
            <a:pPr lvl="1"/>
            <a:r>
              <a:rPr lang="zh-CN" altLang="en-US" dirty="0"/>
              <a:t>统计学习理论关于泛化误差上界的</a:t>
            </a:r>
            <a:r>
              <a:rPr lang="zh-CN" altLang="en-US" dirty="0">
                <a:solidFill>
                  <a:srgbClr val="FF0000"/>
                </a:solidFill>
              </a:rPr>
              <a:t>两个定理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2F8E04-4455-48EC-B7A9-8EE59DF7F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7" y="2779254"/>
            <a:ext cx="852606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4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泛化误差上界与</a:t>
            </a:r>
            <a:r>
              <a:rPr lang="en-US" altLang="zh-CN" dirty="0"/>
              <a:t>PAC</a:t>
            </a:r>
            <a:r>
              <a:rPr lang="zh-CN" altLang="en-US" dirty="0"/>
              <a:t>可学习</a:t>
            </a:r>
            <a:endParaRPr lang="en-US" altLang="zh-CN" dirty="0"/>
          </a:p>
          <a:p>
            <a:pPr lvl="1"/>
            <a:r>
              <a:rPr lang="zh-CN" altLang="en-US" dirty="0"/>
              <a:t>统计学习理论关于泛化误差上界的</a:t>
            </a:r>
            <a:r>
              <a:rPr lang="zh-CN" altLang="en-US" dirty="0">
                <a:solidFill>
                  <a:srgbClr val="FF0000"/>
                </a:solidFill>
              </a:rPr>
              <a:t>两个定理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64DC3A-E2E4-42D9-A2FA-09203F59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8" y="2780928"/>
            <a:ext cx="8583223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897C9-CC25-4DF6-8F9C-DC392DD6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统计学习理论与支持向量机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5FC870-6AB8-48CF-9780-C70F61D63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机器学习</a:t>
                </a:r>
                <a:endParaRPr lang="en-US" altLang="zh-CN" dirty="0"/>
              </a:p>
              <a:p>
                <a:pPr lvl="1"/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任务</a:t>
                </a:r>
                <a:r>
                  <a:rPr lang="en-US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损失函数</a:t>
                </a:r>
                <a:r>
                  <a:rPr lang="en-US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（性能度量</a:t>
                </a:r>
                <a:r>
                  <a:rPr lang="en-US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或学习策略</a:t>
                </a:r>
                <a:r>
                  <a:rPr lang="en-US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样本数据集</a:t>
                </a:r>
                <a:r>
                  <a:rPr lang="en-US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（历史经验）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学习算法</a:t>
                </a:r>
                <a:r>
                  <a:rPr lang="en-US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模型（函数）</a:t>
                </a:r>
                <a14:m>
                  <m:oMath xmlns:m="http://schemas.openxmlformats.org/officeDocument/2006/math">
                    <m:r>
                      <a:rPr lang="en-US" altLang="zh-CN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新样本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人的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学习过程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归纳推理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（从个别推及一般），学习知识；</a:t>
                </a:r>
                <a:r>
                  <a:rPr lang="zh-CN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演绎推理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（从一般推及个别），将知识应用于实际</a:t>
                </a:r>
                <a:endParaRPr lang="en-US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机器学习中模型的</a:t>
                </a:r>
                <a:r>
                  <a:rPr lang="zh-CN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训练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过程也是一种归纳推理（从样本数据集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到模型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），使用模型对新样本进行</a:t>
                </a:r>
                <a:r>
                  <a:rPr lang="zh-CN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则属于演绎推理（将模型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应用于新样本</a:t>
                </a:r>
                <a14:m>
                  <m:oMath xmlns:m="http://schemas.openxmlformats.org/officeDocument/2006/math">
                    <m:r>
                      <a:rPr lang="en-US" altLang="zh-CN" b="1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5FC870-6AB8-48CF-9780-C70F61D63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3369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8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泛化误差上界与</a:t>
            </a:r>
            <a:r>
              <a:rPr lang="en-US" altLang="zh-CN" dirty="0"/>
              <a:t>PAC</a:t>
            </a:r>
            <a:r>
              <a:rPr lang="zh-CN" altLang="en-US" dirty="0"/>
              <a:t>可学习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PAC</a:t>
            </a:r>
            <a:r>
              <a:rPr lang="zh-CN" altLang="en-US" dirty="0"/>
              <a:t>可学习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575919-F96C-46EC-8570-B1AA454C1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1322847"/>
            <a:ext cx="859274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E7E45-D652-4089-848B-9E6F08E9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F0672D-95D2-4210-B2E7-6B55C6B89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两种机器学习的归纳原则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泛化误差上界与经验误差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𝑒𝑚𝑝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、假设空间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VC</a:t>
                </a:r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成正比，与训练集的样本容量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成反比的</a:t>
                </a:r>
                <a:endParaRPr lang="en-US" altLang="zh-CN" sz="28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这实际上给出了降低泛化误差上界的三个主要途径，对学习模型与学习算法的设计具有直接的指导意义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F0672D-95D2-4210-B2E7-6B55C6B89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 r="-1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4802C6-F501-434B-AB14-6F69F4A600AA}"/>
                  </a:ext>
                </a:extLst>
              </p:cNvPr>
              <p:cNvSpPr txBox="1"/>
              <p:nvPr/>
            </p:nvSpPr>
            <p:spPr>
              <a:xfrm>
                <a:off x="2286000" y="2276872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𝑒𝑚𝑝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b="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4−20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4802C6-F501-434B-AB14-6F69F4A60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76872"/>
                <a:ext cx="457200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85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E7E45-D652-4089-848B-9E6F08E9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0672D-95D2-4210-B2E7-6B55C6B89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两种机器学习的归纳原则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经验风险</a:t>
            </a:r>
            <a:r>
              <a:rPr lang="zh-CN" altLang="en-US" dirty="0"/>
              <a:t>最小化归纳原则</a:t>
            </a:r>
            <a:r>
              <a:rPr lang="en-US" altLang="zh-CN" dirty="0"/>
              <a:t>——</a:t>
            </a:r>
            <a:r>
              <a:rPr lang="zh-CN" altLang="en-US" dirty="0"/>
              <a:t>降低经验误差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4802C6-F501-434B-AB14-6F69F4A600AA}"/>
                  </a:ext>
                </a:extLst>
              </p:cNvPr>
              <p:cNvSpPr txBox="1"/>
              <p:nvPr/>
            </p:nvSpPr>
            <p:spPr>
              <a:xfrm>
                <a:off x="2286000" y="2276872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𝑒𝑚𝑝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b="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4−20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4802C6-F501-434B-AB14-6F69F4A60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76872"/>
                <a:ext cx="457200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7AA9AB-253E-4364-A15B-AC17700F19D1}"/>
                  </a:ext>
                </a:extLst>
              </p:cNvPr>
              <p:cNvSpPr txBox="1"/>
              <p:nvPr/>
            </p:nvSpPr>
            <p:spPr>
              <a:xfrm>
                <a:off x="827584" y="3838320"/>
                <a:ext cx="7776864" cy="2254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给定训练集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,…, </m:t>
                        </m:r>
                        <m:d>
                          <m:d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、假设空间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;</m:t>
                            </m:r>
                            <m:r>
                              <a:rPr lang="en-US" altLang="zh-CN" sz="18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和损失函数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;</m:t>
                            </m:r>
                            <m:r>
                              <a:rPr lang="en-US" altLang="zh-CN" sz="18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，经验风险最小化（即</a:t>
                </a:r>
                <a:r>
                  <a:rPr lang="en-US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ERM</a:t>
                </a:r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）就是将训练集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上经验误差（即经验风险）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𝑒𝑚𝑝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1800" b="1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最小的函数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zh-CN" altLang="zh-CN" sz="1800" b="1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zh-CN" altLang="en-US" sz="1800" i="1" kern="100">
                                <a:effectLst/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MS Mincho" panose="02020609040205080304" pitchFamily="49" charset="-128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当作泛化误差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最小的函数，或者说是将训练集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上经验误差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𝑒𝑚𝑝</m:t>
                        </m:r>
                      </m:sub>
                    </m:sSub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最小的模型参数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  <m:sup>
                        <m:r>
                          <a:rPr lang="zh-CN" altLang="en-US" sz="1800" i="1" kern="100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MS Mincho" panose="02020609040205080304" pitchFamily="49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当作泛化误差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最小的模型参数。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7AA9AB-253E-4364-A15B-AC17700F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838320"/>
                <a:ext cx="7776864" cy="2254976"/>
              </a:xfrm>
              <a:prstGeom prst="rect">
                <a:avLst/>
              </a:prstGeom>
              <a:blipFill>
                <a:blip r:embed="rId3"/>
                <a:stretch>
                  <a:fillRect l="-706" t="-2162" r="-706" b="-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73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E7E45-D652-4089-848B-9E6F08E9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0672D-95D2-4210-B2E7-6B55C6B89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两种机器学习的归纳原则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经验风险</a:t>
            </a:r>
            <a:r>
              <a:rPr lang="zh-CN" altLang="en-US" dirty="0"/>
              <a:t>最小化归纳原则</a:t>
            </a:r>
            <a:r>
              <a:rPr lang="en-US" altLang="zh-CN" dirty="0"/>
              <a:t>——</a:t>
            </a:r>
            <a:r>
              <a:rPr lang="zh-CN" altLang="en-US" dirty="0"/>
              <a:t>降低经验误差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4802C6-F501-434B-AB14-6F69F4A600AA}"/>
                  </a:ext>
                </a:extLst>
              </p:cNvPr>
              <p:cNvSpPr txBox="1"/>
              <p:nvPr/>
            </p:nvSpPr>
            <p:spPr>
              <a:xfrm>
                <a:off x="2286000" y="2276872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𝑒𝑚𝑝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b="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4−20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4802C6-F501-434B-AB14-6F69F4A60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76872"/>
                <a:ext cx="457200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B0C28B4-A18F-4C08-AB3E-91009EA4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0" y="3844801"/>
            <a:ext cx="8668960" cy="1600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499503-1A2C-44DE-B09C-3C05C6FE4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18" y="2564904"/>
            <a:ext cx="8449854" cy="1914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A8D294-B65D-4012-A35E-63BCCD7C3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509120"/>
            <a:ext cx="8496944" cy="21743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304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E7E45-D652-4089-848B-9E6F08E9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F0672D-95D2-4210-B2E7-6B55C6B89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两种机器学习的归纳原则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</a:rPr>
                  <a:t>结构风险</a:t>
                </a:r>
                <a:r>
                  <a:rPr lang="zh-CN" altLang="en-US" dirty="0"/>
                  <a:t>最小化归纳原则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降低泛化误差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式</a:t>
                </a:r>
                <a:r>
                  <a:rPr lang="en-US" altLang="zh-CN" dirty="0"/>
                  <a:t>4-20</a:t>
                </a:r>
                <a:r>
                  <a:rPr lang="zh-CN" altLang="zh-CN" dirty="0"/>
                  <a:t>的另一个重要意义在于，可以通过调节假设空间复杂度，对经验误差和置信范围做适当的平衡或折中，最终让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两者之和</a:t>
                </a:r>
                <a:r>
                  <a:rPr lang="zh-CN" altLang="zh-CN" dirty="0"/>
                  <a:t>（即学习模型的泛化误差上界）最小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设计一个</a:t>
                </a:r>
                <a:r>
                  <a:rPr lang="en-US" altLang="zh-CN" dirty="0"/>
                  <a:t>VC</a:t>
                </a:r>
                <a:r>
                  <a:rPr lang="zh-CN" altLang="zh-CN" dirty="0"/>
                  <a:t>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zh-CN" altLang="zh-CN" dirty="0"/>
                  <a:t>的备选函数集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zh-CN" dirty="0"/>
                  <a:t>，使其具有一定的结构，这一结构是由一系列嵌套的函数子集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zh-CN" dirty="0"/>
                  <a:t>组成的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F0672D-95D2-4210-B2E7-6B55C6B89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3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4802C6-F501-434B-AB14-6F69F4A600AA}"/>
                  </a:ext>
                </a:extLst>
              </p:cNvPr>
              <p:cNvSpPr txBox="1"/>
              <p:nvPr/>
            </p:nvSpPr>
            <p:spPr>
              <a:xfrm>
                <a:off x="2286000" y="2276872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𝑒𝑚𝑝</m:t>
                          </m:r>
                        </m:sub>
                      </m:sSub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b="0" i="0">
                          <a:latin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4−20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24802C6-F501-434B-AB14-6F69F4A60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76872"/>
                <a:ext cx="457200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9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E7E45-D652-4089-848B-9E6F08E9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F0672D-95D2-4210-B2E7-6B55C6B89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两种机器学习的归纳原则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</a:rPr>
                  <a:t>结构风险</a:t>
                </a:r>
                <a:r>
                  <a:rPr lang="zh-CN" altLang="en-US" dirty="0"/>
                  <a:t>最小化归纳原则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降低泛化误差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函数子集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zh-CN" dirty="0"/>
                  <a:t>的</a:t>
                </a:r>
                <a:r>
                  <a:rPr lang="en-US" altLang="zh-CN" dirty="0"/>
                  <a:t>VC</a:t>
                </a:r>
                <a:r>
                  <a:rPr lang="zh-CN" altLang="zh-CN" dirty="0"/>
                  <a:t>维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zh-CN" altLang="zh-CN" dirty="0"/>
                  <a:t>是有限的，并且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⊂…⊂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⊂…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zh-CN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zh-CN" altLang="zh-CN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zh-CN" dirty="0"/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≤…≤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≤…≤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dirty="0"/>
              </a:p>
              <a:p>
                <a:pPr lvl="2"/>
                <a:r>
                  <a:rPr lang="zh-CN" altLang="zh-CN" dirty="0"/>
                  <a:t>函数子集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zh-CN" dirty="0"/>
                  <a:t>的损失函数是有界非负的实函数，即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zh-CN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F0672D-95D2-4210-B2E7-6B55C6B89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2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FCAED7E-703E-41A1-A843-958284024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442813"/>
              </p:ext>
            </p:extLst>
          </p:nvPr>
        </p:nvGraphicFramePr>
        <p:xfrm>
          <a:off x="5796136" y="2746970"/>
          <a:ext cx="3079750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4" imgW="3075370" imgH="3559925" progId="Visio.Drawing.11">
                  <p:embed/>
                </p:oleObj>
              </mc:Choice>
              <mc:Fallback>
                <p:oleObj name="Visio" r:id="rId4" imgW="3075370" imgH="355992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2746970"/>
                        <a:ext cx="3079750" cy="35623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02567B-3E10-4C7E-A0AF-8536934D68B7}"/>
                  </a:ext>
                </a:extLst>
              </p:cNvPr>
              <p:cNvSpPr txBox="1"/>
              <p:nvPr/>
            </p:nvSpPr>
            <p:spPr>
              <a:xfrm>
                <a:off x="1043608" y="5229200"/>
                <a:ext cx="46095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zh-CN" alt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02567B-3E10-4C7E-A0AF-8536934D6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229200"/>
                <a:ext cx="460957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6C63F1-5482-479F-A2DB-AAB2941408E1}"/>
                  </a:ext>
                </a:extLst>
              </p:cNvPr>
              <p:cNvSpPr txBox="1"/>
              <p:nvPr/>
            </p:nvSpPr>
            <p:spPr>
              <a:xfrm>
                <a:off x="1187624" y="5719026"/>
                <a:ext cx="18002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6C63F1-5482-479F-A2DB-AAB294140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719026"/>
                <a:ext cx="1800200" cy="374270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7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333DF-0C83-4677-98A5-690C101F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F43EB-C3D8-4E54-AED3-8686BA0B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方差与偏差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E1D12-2881-4DAB-9208-E6A71C6B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609206"/>
            <a:ext cx="8049748" cy="56395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9671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333DF-0C83-4677-98A5-690C101F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F43EB-C3D8-4E54-AED3-8686BA0B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方差与偏差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57E44D-C2DE-4AAE-8856-BD7E61F8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88" y="2238092"/>
            <a:ext cx="6848596" cy="44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25642-EDC6-467E-8F03-6B70392E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52FA06-1CFA-4CDB-A90C-B79EF1BA9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algn="just"/>
                <a:r>
                  <a:rPr lang="zh-CN" altLang="zh-CN" sz="3200" kern="100" dirty="0">
                    <a:effectLst/>
                    <a:latin typeface="Calibri" panose="020F0502020204030204" pitchFamily="34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支持向量机</a:t>
                </a:r>
                <a:r>
                  <a:rPr lang="zh-CN" altLang="zh-CN" sz="3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3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Support Vector Machine</a:t>
                </a:r>
                <a:r>
                  <a:rPr lang="zh-CN" altLang="zh-CN" sz="3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，缩写</a:t>
                </a:r>
                <a:r>
                  <a:rPr lang="en-US" altLang="zh-CN" sz="3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SVM</a:t>
                </a:r>
                <a:r>
                  <a:rPr lang="zh-CN" altLang="zh-CN" sz="3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）模型是在</a:t>
                </a:r>
                <a:r>
                  <a:rPr lang="en-US" altLang="zh-CN" sz="3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SRM</a:t>
                </a:r>
                <a:r>
                  <a:rPr lang="zh-CN" altLang="zh-CN" sz="32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归纳原则启发下所做的一个非常有创新意义的实践，其最初目的是为解决小样本情况下的二分类问题</a:t>
                </a:r>
                <a:endParaRPr lang="en-US" altLang="zh-CN" sz="32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/>
                <a:endParaRPr lang="en-US" altLang="zh-CN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32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给定二分类问题的训练集</a:t>
                </a:r>
                <a:endParaRPr lang="en-US" altLang="zh-CN" sz="32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/>
                <a:endParaRPr lang="en-US" altLang="zh-CN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/>
                <a:endParaRPr lang="en-US" altLang="zh-CN" sz="32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/>
                <a:endParaRPr lang="en-US" altLang="zh-CN" sz="32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32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SVM</a:t>
                </a:r>
                <a:r>
                  <a:rPr lang="zh-CN" altLang="zh-CN" sz="32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最基本的想法是基于训练集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32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zh-CN" altLang="zh-CN" sz="32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找到一个能将两类样本分开的超平面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52FA06-1CFA-4CDB-A90C-B79EF1BA9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9" t="-3504" r="-1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ECA3542-F2B9-44E3-9171-0A2BFA154197}"/>
                  </a:ext>
                </a:extLst>
              </p:cNvPr>
              <p:cNvSpPr txBox="1"/>
              <p:nvPr/>
            </p:nvSpPr>
            <p:spPr>
              <a:xfrm>
                <a:off x="2304256" y="3859713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sz="20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sz="2000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ECA3542-F2B9-44E3-9171-0A2BFA154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256" y="3859713"/>
                <a:ext cx="4572000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A97261-4EC5-4EA5-BA8E-43AFF5451EE7}"/>
                  </a:ext>
                </a:extLst>
              </p:cNvPr>
              <p:cNvSpPr txBox="1"/>
              <p:nvPr/>
            </p:nvSpPr>
            <p:spPr>
              <a:xfrm>
                <a:off x="1547664" y="4294837"/>
                <a:ext cx="61206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维样本特征，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∈{</m:t>
                    </m:r>
                    <m:r>
                      <a:rPr lang="zh-CN" altLang="en-US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1,+1}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是其对应的类别标记（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表示正例，</a:t>
                </a:r>
                <a14:m>
                  <m:oMath xmlns:m="http://schemas.openxmlformats.org/officeDocument/2006/math">
                    <m:r>
                      <a:rPr lang="zh-CN" altLang="en-US" sz="1800" i="1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表示反例）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A97261-4EC5-4EA5-BA8E-43AFF5451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4294837"/>
                <a:ext cx="6120680" cy="646331"/>
              </a:xfrm>
              <a:prstGeom prst="rect">
                <a:avLst/>
              </a:prstGeom>
              <a:blipFill>
                <a:blip r:embed="rId4"/>
                <a:stretch>
                  <a:fillRect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21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C89B3-A30F-4C79-9086-220C96B7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57D8-CC05-4FF9-94E2-FD8CD3E0A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最优分类超平面与支持向量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C364EDC-7283-4F18-A26A-391758E56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051124"/>
              </p:ext>
            </p:extLst>
          </p:nvPr>
        </p:nvGraphicFramePr>
        <p:xfrm>
          <a:off x="1749772" y="2276872"/>
          <a:ext cx="52705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Visio" r:id="rId3" imgW="5626981" imgH="2326317" progId="Visio.Drawing.11">
                  <p:embed/>
                </p:oleObj>
              </mc:Choice>
              <mc:Fallback>
                <p:oleObj name="Visio" r:id="rId3" imgW="5626981" imgH="232631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772" y="2276872"/>
                        <a:ext cx="5270500" cy="218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BA56A507-C9C3-40A4-8FEA-544A82077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25" y="4619797"/>
            <a:ext cx="8592749" cy="1257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639FF6-2818-40F2-A11B-BF92E9D93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25" y="4293096"/>
            <a:ext cx="8592749" cy="2505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E1D675-FA28-4A8E-A1D6-54D7B44D7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24" y="4571565"/>
            <a:ext cx="8592750" cy="159373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34971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897C9-CC25-4DF6-8F9C-DC392DD6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统计学习理论与支持向量机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5FC870-6AB8-48CF-9780-C70F61D63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zh-CN" altLang="zh-CN" dirty="0"/>
                  <a:t>从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样本数据集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zh-CN" dirty="0"/>
                  <a:t>学习到的模型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zh-CN" dirty="0"/>
                  <a:t>是否适用于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总体分布</a:t>
                </a:r>
                <a:r>
                  <a:rPr lang="zh-CN" altLang="zh-CN" dirty="0"/>
                  <a:t>上的所有样本呢？</a:t>
                </a:r>
                <a:endParaRPr lang="en-US" altLang="zh-CN" dirty="0"/>
              </a:p>
              <a:p>
                <a:endParaRPr lang="zh-CN" altLang="zh-CN" dirty="0"/>
              </a:p>
              <a:p>
                <a:r>
                  <a:rPr lang="zh-CN" altLang="zh-CN" dirty="0"/>
                  <a:t>训练集上学习到的模型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zh-CN" dirty="0"/>
                  <a:t>，其在总体分布上的性能表现被称为模型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zh-CN" dirty="0"/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泛化性能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zh-CN" dirty="0"/>
                  <a:t>如果</a:t>
                </a:r>
                <a:r>
                  <a:rPr lang="zh-CN" altLang="en-US" dirty="0"/>
                  <a:t>学习到的</a:t>
                </a:r>
                <a:r>
                  <a:rPr lang="zh-CN" altLang="zh-CN" dirty="0"/>
                  <a:t>模型在总体分布上的性能与在训练集上的性能一致，则称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学习过程</a:t>
                </a:r>
                <a:r>
                  <a:rPr lang="zh-CN" altLang="zh-CN" dirty="0"/>
                  <a:t>具有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一致性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zh-CN" dirty="0">
                    <a:solidFill>
                      <a:srgbClr val="FF0000"/>
                    </a:solidFill>
                  </a:rPr>
                  <a:t>统计学习理论</a:t>
                </a:r>
                <a:r>
                  <a:rPr lang="zh-CN" altLang="zh-CN" dirty="0"/>
                  <a:t>就是围绕泛化性能，研究学习过程一致性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充分必要条件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泛化误差的上界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影响泛化误差的因素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如何设计具有泛化能力的学习模型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5FC870-6AB8-48CF-9780-C70F61D63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5" t="-2830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88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C89B3-A30F-4C79-9086-220C96B7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57D8-CC05-4FF9-94E2-FD8CD3E0A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最优分类超平面与支持向量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EBFAF8-B7E1-4656-B5E0-5881FA5D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2" y="2278562"/>
            <a:ext cx="8059275" cy="3886742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0380AED-F503-49D5-96FE-FBB7775624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453619"/>
              </p:ext>
            </p:extLst>
          </p:nvPr>
        </p:nvGraphicFramePr>
        <p:xfrm>
          <a:off x="4788024" y="0"/>
          <a:ext cx="4223981" cy="175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Visio" r:id="rId4" imgW="5626981" imgH="2326317" progId="Visio.Drawing.11">
                  <p:embed/>
                </p:oleObj>
              </mc:Choice>
              <mc:Fallback>
                <p:oleObj name="Visio" r:id="rId4" imgW="5626981" imgH="2326317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C364EDC-7283-4F18-A26A-391758E560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0"/>
                        <a:ext cx="4223981" cy="175066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20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C89B3-A30F-4C79-9086-220C96B7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657D8-CC05-4FF9-94E2-FD8CD3E0A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最优分类超平面与支持向量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C9EF6F-E767-4210-A61D-E7BAA0A3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04" y="2348880"/>
            <a:ext cx="8535591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3425834-246F-475C-BAB5-A1A4ABFC8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拉格朗日乘子法与对偶问题</a:t>
                </a:r>
                <a:endParaRPr lang="en-US" altLang="zh-CN" dirty="0"/>
              </a:p>
              <a:p>
                <a:pPr lvl="1"/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拉格朗日乘子法是一种求解约束条件下函数极值的方法</a:t>
                </a:r>
                <a:endParaRPr lang="en-US" altLang="zh-CN" sz="28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8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通过引入拉格朗日乘子，可将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个变量与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个约束条件的最优化问题转化成</a:t>
                </a:r>
                <a14:m>
                  <m:oMath xmlns:m="http://schemas.openxmlformats.org/officeDocument/2006/math"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个变量的无约束优化问题</a:t>
                </a:r>
                <a:endParaRPr lang="en-US" altLang="zh-CN" sz="28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8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SVM</a:t>
                </a:r>
                <a:r>
                  <a:rPr lang="zh-CN" altLang="zh-CN" sz="2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在求解最优分类超平面时就应用了该方法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3425834-246F-475C-BAB5-A1A4ABFC8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 r="-444" b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7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25834-246F-475C-BAB5-A1A4ABFC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拉格朗日乘子法与对偶问题</a:t>
            </a:r>
            <a:endParaRPr lang="en-US" altLang="zh-CN" dirty="0"/>
          </a:p>
          <a:p>
            <a:pPr lvl="1"/>
            <a:r>
              <a:rPr lang="zh-CN" altLang="en-US" dirty="0"/>
              <a:t>二元函数的拉格朗日乘子法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846957-04B4-4D59-A05D-B95747B6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41" y="2708920"/>
            <a:ext cx="8545118" cy="122889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6F3487-45B1-43CC-90B1-CD8A494DB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15" y="4027204"/>
            <a:ext cx="8564170" cy="2210108"/>
          </a:xfrm>
          <a:prstGeom prst="rect">
            <a:avLst/>
          </a:prstGeom>
          <a:ln>
            <a:solidFill>
              <a:srgbClr val="0070C0"/>
            </a:solidFill>
          </a:ln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059BC45-1A42-4A3E-B296-E4E693F1A8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665536"/>
              </p:ext>
            </p:extLst>
          </p:nvPr>
        </p:nvGraphicFramePr>
        <p:xfrm>
          <a:off x="3589082" y="1558664"/>
          <a:ext cx="52705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Visio" r:id="rId5" imgW="5541554" imgH="2497559" progId="Visio.Drawing.11">
                  <p:embed/>
                </p:oleObj>
              </mc:Choice>
              <mc:Fallback>
                <p:oleObj name="Visio" r:id="rId5" imgW="5541554" imgH="249755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082" y="1558664"/>
                        <a:ext cx="5270500" cy="23812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153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25834-246F-475C-BAB5-A1A4ABFC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拉格朗日乘子法与对偶问题</a:t>
            </a:r>
            <a:endParaRPr lang="en-US" altLang="zh-CN" dirty="0"/>
          </a:p>
          <a:p>
            <a:pPr lvl="1"/>
            <a:r>
              <a:rPr lang="zh-CN" altLang="en-US" dirty="0"/>
              <a:t>二元函数的拉格朗日乘子法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3ABA9A-5450-4776-8B58-A85DE0C5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4" y="4005064"/>
            <a:ext cx="8507012" cy="2238687"/>
          </a:xfrm>
          <a:prstGeom prst="rect">
            <a:avLst/>
          </a:prstGeom>
          <a:ln>
            <a:solidFill>
              <a:srgbClr val="0070C0"/>
            </a:solidFill>
          </a:ln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F74BA29-7F74-407C-A2B8-9EB09665A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431154"/>
              </p:ext>
            </p:extLst>
          </p:nvPr>
        </p:nvGraphicFramePr>
        <p:xfrm>
          <a:off x="3589082" y="1558664"/>
          <a:ext cx="52705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Visio" r:id="rId4" imgW="5541554" imgH="2497559" progId="Visio.Drawing.11">
                  <p:embed/>
                </p:oleObj>
              </mc:Choice>
              <mc:Fallback>
                <p:oleObj name="Visio" r:id="rId4" imgW="5541554" imgH="2497559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059BC45-1A42-4A3E-B296-E4E693F1A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082" y="1558664"/>
                        <a:ext cx="5270500" cy="23812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C3F2863C-9FAF-4892-83D4-762225512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94" y="4365104"/>
            <a:ext cx="8507012" cy="2314898"/>
          </a:xfrm>
          <a:prstGeom prst="rect">
            <a:avLst/>
          </a:prstGeom>
          <a:ln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01498F-66F0-49F4-B267-33F00C6D0082}"/>
                  </a:ext>
                </a:extLst>
              </p:cNvPr>
              <p:cNvSpPr txBox="1"/>
              <p:nvPr/>
            </p:nvSpPr>
            <p:spPr>
              <a:xfrm>
                <a:off x="318494" y="3212976"/>
                <a:ext cx="2805746" cy="73693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unc>
                              <m:func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func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  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4−30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01498F-66F0-49F4-B267-33F00C6D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4" y="3212976"/>
                <a:ext cx="2805746" cy="736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80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25834-246F-475C-BAB5-A1A4ABFC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拉格朗日乘子法与对偶问题</a:t>
            </a:r>
            <a:endParaRPr lang="en-US" altLang="zh-CN" dirty="0"/>
          </a:p>
          <a:p>
            <a:pPr lvl="1"/>
            <a:r>
              <a:rPr lang="zh-CN" altLang="en-US" dirty="0"/>
              <a:t>二元函数的拉格朗日乘子法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059BC45-1A42-4A3E-B296-E4E693F1A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9082" y="1558664"/>
          <a:ext cx="52705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Visio" r:id="rId3" imgW="5541554" imgH="2497559" progId="Visio.Drawing.11">
                  <p:embed/>
                </p:oleObj>
              </mc:Choice>
              <mc:Fallback>
                <p:oleObj name="Visio" r:id="rId3" imgW="5541554" imgH="2497559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059BC45-1A42-4A3E-B296-E4E693F1A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082" y="1558664"/>
                        <a:ext cx="5270500" cy="23812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6308112-15CE-427F-8B5E-983126237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077072"/>
            <a:ext cx="8526065" cy="158137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39706F-335F-4C55-81DE-2FFDF47DE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47" y="4778944"/>
            <a:ext cx="8116433" cy="196242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85583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25834-246F-475C-BAB5-A1A4ABFC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拉格朗日乘子法与对偶问题</a:t>
            </a:r>
            <a:endParaRPr lang="en-US" altLang="zh-CN" dirty="0"/>
          </a:p>
          <a:p>
            <a:pPr lvl="1"/>
            <a:r>
              <a:rPr lang="zh-CN" altLang="en-US" dirty="0"/>
              <a:t>二元函数的拉格朗日乘子法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059BC45-1A42-4A3E-B296-E4E693F1A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9082" y="1558664"/>
          <a:ext cx="52705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Visio" r:id="rId3" imgW="5541554" imgH="2497559" progId="Visio.Drawing.11">
                  <p:embed/>
                </p:oleObj>
              </mc:Choice>
              <mc:Fallback>
                <p:oleObj name="Visio" r:id="rId3" imgW="5541554" imgH="2497559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059BC45-1A42-4A3E-B296-E4E693F1A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082" y="1558664"/>
                        <a:ext cx="5270500" cy="23812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93246BC1-393B-4DDF-ACD3-A6023DC2B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4" y="3578627"/>
            <a:ext cx="8573696" cy="316274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0389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25834-246F-475C-BAB5-A1A4ABFC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拉格朗日乘子法与对偶问题</a:t>
            </a:r>
            <a:endParaRPr lang="en-US" altLang="zh-CN" dirty="0"/>
          </a:p>
          <a:p>
            <a:pPr lvl="1"/>
            <a:r>
              <a:rPr lang="zh-CN" altLang="en-US" dirty="0"/>
              <a:t>二元函数的拉格朗日乘子法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059BC45-1A42-4A3E-B296-E4E693F1A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9082" y="1558664"/>
          <a:ext cx="527050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Visio" r:id="rId3" imgW="5541554" imgH="2497559" progId="Visio.Drawing.11">
                  <p:embed/>
                </p:oleObj>
              </mc:Choice>
              <mc:Fallback>
                <p:oleObj name="Visio" r:id="rId3" imgW="5541554" imgH="2497559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059BC45-1A42-4A3E-B296-E4E693F1A8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082" y="1558664"/>
                        <a:ext cx="5270500" cy="23812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E228A3A-0CAE-4D76-891E-7C4BE0B0D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04" y="4240985"/>
            <a:ext cx="8535591" cy="1924319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6983C3-1E5C-4477-A4CD-CBB0A5E9D018}"/>
                  </a:ext>
                </a:extLst>
              </p:cNvPr>
              <p:cNvSpPr txBox="1"/>
              <p:nvPr/>
            </p:nvSpPr>
            <p:spPr>
              <a:xfrm>
                <a:off x="304204" y="3403409"/>
                <a:ext cx="2934072" cy="7462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unc>
                              <m:func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func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  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</m:mr>
                      </m:m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4−34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6983C3-1E5C-4477-A4CD-CBB0A5E9D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04" y="3403409"/>
                <a:ext cx="2934072" cy="746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99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25834-246F-475C-BAB5-A1A4ABFC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拉格朗日乘子法与对偶问题</a:t>
            </a:r>
            <a:endParaRPr lang="en-US" altLang="zh-CN" dirty="0"/>
          </a:p>
          <a:p>
            <a:pPr lvl="1"/>
            <a:r>
              <a:rPr lang="zh-CN" altLang="en-US" dirty="0"/>
              <a:t>多元函数的拉格朗日乘子法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9612AA-8206-460D-8210-35B7D91279AE}"/>
                  </a:ext>
                </a:extLst>
              </p:cNvPr>
              <p:cNvSpPr txBox="1"/>
              <p:nvPr/>
            </p:nvSpPr>
            <p:spPr>
              <a:xfrm>
                <a:off x="2195736" y="2636912"/>
                <a:ext cx="4572000" cy="1084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unc>
                              <m:func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func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  </m:t>
                            </m:r>
                            <m:sSub>
                              <m:sSub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=0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=1,2,…,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 .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  </m:t>
                            </m:r>
                            <m:sSub>
                              <m:sSub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≤0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=1,2,…,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 .</m:t>
                            </m:r>
                          </m:e>
                        </m:mr>
                      </m:m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4−36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9612AA-8206-460D-8210-35B7D9127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2636912"/>
                <a:ext cx="4572000" cy="10847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F1A0B7F-E6EF-4A92-95A3-A17E3F15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4" y="3789040"/>
            <a:ext cx="8507012" cy="189574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D44DBE-BBC4-4A1B-86AA-8135919FB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62" y="4150206"/>
            <a:ext cx="8545118" cy="259116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6132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25834-246F-475C-BAB5-A1A4ABFC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拉格朗日乘子法与对偶问题</a:t>
            </a:r>
            <a:endParaRPr lang="en-US" altLang="zh-CN" dirty="0"/>
          </a:p>
          <a:p>
            <a:pPr lvl="1"/>
            <a:r>
              <a:rPr lang="zh-CN" altLang="en-US" dirty="0"/>
              <a:t>多元函数的拉格朗日乘子法</a:t>
            </a:r>
            <a:endParaRPr lang="en-US" altLang="zh-CN" dirty="0"/>
          </a:p>
          <a:p>
            <a:pPr lvl="1"/>
            <a:r>
              <a:rPr lang="zh-CN" altLang="en-US" dirty="0"/>
              <a:t>原问题与对偶问题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32C36B-973E-45BC-881A-C02B8D04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0" y="1321726"/>
            <a:ext cx="8487960" cy="491558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E2A3EB-6AED-4898-AC22-4B7975B4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4" y="2704441"/>
            <a:ext cx="8535591" cy="187668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18849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DEA1A-FF22-4B7A-A153-A2BCB418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D88CC-9B64-433A-97D0-D8872E4C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学习问题与</a:t>
            </a:r>
            <a:r>
              <a:rPr lang="en-US" altLang="zh-CN" dirty="0"/>
              <a:t>ERM</a:t>
            </a:r>
            <a:r>
              <a:rPr lang="zh-CN" altLang="en-US" dirty="0"/>
              <a:t>归纳原则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B3C0632-13F0-40DB-8E80-3549C4113D07}"/>
                  </a:ext>
                </a:extLst>
              </p:cNvPr>
              <p:cNvSpPr txBox="1"/>
              <p:nvPr/>
            </p:nvSpPr>
            <p:spPr>
              <a:xfrm>
                <a:off x="2286000" y="170080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zh-CN" alt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B3C0632-13F0-40DB-8E80-3549C4113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700808"/>
                <a:ext cx="4572000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1452FF-341B-42DE-95C5-793415C19E25}"/>
                  </a:ext>
                </a:extLst>
              </p:cNvPr>
              <p:cNvSpPr txBox="1"/>
              <p:nvPr/>
            </p:nvSpPr>
            <p:spPr>
              <a:xfrm>
                <a:off x="3168352" y="2252702"/>
                <a:ext cx="3635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zh-CN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≡(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1452FF-341B-42DE-95C5-793415C19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52" y="2252702"/>
                <a:ext cx="3635896" cy="369332"/>
              </a:xfrm>
              <a:prstGeom prst="rect">
                <a:avLst/>
              </a:prstGeom>
              <a:blipFill>
                <a:blip r:embed="rId3"/>
                <a:stretch>
                  <a:fillRect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7F7F-4EEA-47CC-8445-B5F5B9D5716E}"/>
                  </a:ext>
                </a:extLst>
              </p:cNvPr>
              <p:cNvSpPr txBox="1"/>
              <p:nvPr/>
            </p:nvSpPr>
            <p:spPr>
              <a:xfrm>
                <a:off x="5436096" y="2915652"/>
                <a:ext cx="1997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7F7F-4EEA-47CC-8445-B5F5B9D57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915652"/>
                <a:ext cx="199796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C0D01AB-0EFD-4CF9-89DD-1722036F1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62" y="1268760"/>
            <a:ext cx="805927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9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25834-246F-475C-BAB5-A1A4ABFC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拉格朗日乘子法与对偶问题</a:t>
            </a:r>
            <a:endParaRPr lang="en-US" altLang="zh-CN" dirty="0"/>
          </a:p>
          <a:p>
            <a:pPr lvl="1"/>
            <a:r>
              <a:rPr lang="zh-CN" altLang="en-US" dirty="0"/>
              <a:t>多元函数的拉格朗日乘子法</a:t>
            </a:r>
            <a:endParaRPr lang="en-US" altLang="zh-CN" dirty="0"/>
          </a:p>
          <a:p>
            <a:pPr lvl="1"/>
            <a:r>
              <a:rPr lang="zh-CN" altLang="en-US" dirty="0"/>
              <a:t>原问题与对偶问题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558B0C-C0C8-4073-B9FA-56D42941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4" y="2204864"/>
            <a:ext cx="8507012" cy="441069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897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37E2C-1890-4794-847F-D9A44277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25834-246F-475C-BAB5-A1A4ABFC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拉格朗日乘子法与对偶问题</a:t>
            </a:r>
            <a:endParaRPr lang="en-US" altLang="zh-CN" dirty="0"/>
          </a:p>
          <a:p>
            <a:pPr lvl="1"/>
            <a:r>
              <a:rPr lang="zh-CN" altLang="en-US" dirty="0"/>
              <a:t>多元函数的拉格朗日乘子法</a:t>
            </a:r>
            <a:endParaRPr lang="en-US" altLang="zh-CN" dirty="0"/>
          </a:p>
          <a:p>
            <a:pPr lvl="1"/>
            <a:r>
              <a:rPr lang="zh-CN" altLang="en-US" dirty="0"/>
              <a:t>原问题与对偶问题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90208F-FADE-4EC5-9D67-0C54DD75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7" y="3391176"/>
            <a:ext cx="8497486" cy="68589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EB9964-D67D-4F42-A9DB-A5A916D5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9" y="4363988"/>
            <a:ext cx="8611802" cy="230537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DA1DED-1F20-4C16-85F0-FC423C01D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20" y="3212976"/>
            <a:ext cx="8668960" cy="101931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76448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3E3E0-6183-4C19-8BAA-A95E1EF2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0CAB8-1FA9-4E53-9227-D99473C0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最优分类超平面求解算法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3D2DE1-8047-4232-8578-A8F139C2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8" y="404664"/>
            <a:ext cx="8554644" cy="5963482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6A8A2A7-0F50-4106-9DD2-7C915131B2CB}"/>
                  </a:ext>
                </a:extLst>
              </p:cNvPr>
              <p:cNvSpPr txBox="1"/>
              <p:nvPr/>
            </p:nvSpPr>
            <p:spPr>
              <a:xfrm>
                <a:off x="294678" y="111196"/>
                <a:ext cx="6005514" cy="9415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unc>
                              <m:func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e>
                                  <m:lim>
                                    <m:d>
                                      <m:d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，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   </m:t>
                            </m:r>
                            <m:sSub>
                              <m:sSub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≥1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=1,2,…,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 .</m:t>
                            </m:r>
                          </m:e>
                        </m:mr>
                      </m:m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4−29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6A8A2A7-0F50-4106-9DD2-7C915131B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78" y="111196"/>
                <a:ext cx="6005514" cy="941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7A008B3-95DB-48F8-8086-64688881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41" y="1052736"/>
            <a:ext cx="8545118" cy="241968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18376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3E3E0-6183-4C19-8BAA-A95E1EF2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0CAB8-1FA9-4E53-9227-D99473C0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最优分类超平面求解算法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EF4337-4F34-45D3-A98F-76EF5A45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95" y="1346102"/>
            <a:ext cx="6220693" cy="496321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C548AF-5826-4102-83ED-80881FC9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40768"/>
            <a:ext cx="4201111" cy="337232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41832-4C0D-4112-A1DA-18D3E61AD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725144"/>
            <a:ext cx="5639587" cy="80021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718084-BC2B-4E7B-B9B4-1EB910154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623" y="2906445"/>
            <a:ext cx="4583865" cy="181869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4927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3E3E0-6183-4C19-8BAA-A95E1EF2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0CAB8-1FA9-4E53-9227-D99473C0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最优分类超平面求解算法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89C96-790B-4D8F-8240-FEE58429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4" y="2260067"/>
            <a:ext cx="8507012" cy="275310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AEA084-5FC7-4030-9346-D3A82463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78" y="2132856"/>
            <a:ext cx="8554644" cy="4667901"/>
          </a:xfrm>
          <a:prstGeom prst="rect">
            <a:avLst/>
          </a:prstGeom>
          <a:ln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584F2E3-9D69-41B3-BE50-7CA057433DA9}"/>
                  </a:ext>
                </a:extLst>
              </p:cNvPr>
              <p:cNvSpPr txBox="1"/>
              <p:nvPr/>
            </p:nvSpPr>
            <p:spPr>
              <a:xfrm>
                <a:off x="3979712" y="2492896"/>
                <a:ext cx="4912768" cy="26632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𝑖𝑑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4−54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584F2E3-9D69-41B3-BE50-7CA057433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12" y="2492896"/>
                <a:ext cx="4912768" cy="2663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3E3E0-6183-4C19-8BAA-A95E1EF2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线性可分支持向量机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0CAB8-1FA9-4E53-9227-D99473C0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最优分类超平面求解算法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6B572D-9EED-456B-B3F3-EB0293FB8582}"/>
                  </a:ext>
                </a:extLst>
              </p:cNvPr>
              <p:cNvSpPr txBox="1"/>
              <p:nvPr/>
            </p:nvSpPr>
            <p:spPr>
              <a:xfrm>
                <a:off x="611560" y="2570501"/>
                <a:ext cx="5328592" cy="9415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unc>
                              <m:func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e>
                                  <m:lim>
                                    <m:d>
                                      <m:dPr>
                                        <m:ctrlPr>
                                          <a:rPr lang="zh-CN" alt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zh-CN" altLang="en-US" b="0" i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b="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zh-CN" altLang="en-US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，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.   </m:t>
                            </m:r>
                            <m:sSub>
                              <m:sSub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en-US" b="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p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en-US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≥1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=1,2,…,</m:t>
                            </m:r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zh-CN" altLang="en-US" b="0" i="0">
                                <a:latin typeface="Cambria Math" panose="02040503050406030204" pitchFamily="18" charset="0"/>
                              </a:rPr>
                              <m:t> .</m:t>
                            </m:r>
                          </m:e>
                        </m:mr>
                      </m:m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4−29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66B572D-9EED-456B-B3F3-EB0293FB8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70501"/>
                <a:ext cx="5328592" cy="941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534005F-DBA6-4E7E-A2BA-F2AA8E66DBE2}"/>
                  </a:ext>
                </a:extLst>
              </p:cNvPr>
              <p:cNvSpPr txBox="1"/>
              <p:nvPr/>
            </p:nvSpPr>
            <p:spPr>
              <a:xfrm>
                <a:off x="971600" y="213285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zh-CN" alt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534005F-DBA6-4E7E-A2BA-F2AA8E66D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132856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09839C72-F6B8-431E-9D08-CBAD015FA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6" y="3573016"/>
            <a:ext cx="8950430" cy="273630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0574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F1D93-0CE5-41A4-A87B-7D34244F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非线性可分的支持向量机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5D3A38-2170-4CBF-B519-2A999562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3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4.2</a:t>
            </a:r>
            <a:r>
              <a:rPr lang="zh-CN" altLang="zh-CN" sz="3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节讨论的</a:t>
            </a:r>
            <a:r>
              <a:rPr lang="en-US" altLang="zh-CN" sz="3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SVM</a:t>
            </a:r>
            <a:r>
              <a:rPr lang="zh-CN" altLang="zh-CN" sz="3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有一个前提条件，就是训练样本在特征空间是</a:t>
            </a:r>
            <a:r>
              <a:rPr lang="zh-CN" altLang="zh-CN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线性可分</a:t>
            </a:r>
            <a:r>
              <a:rPr lang="zh-CN" altLang="zh-CN" sz="3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的，即存在超平面能将两个类的样本点完全划分开，但实际应用中经常会出现</a:t>
            </a:r>
            <a:r>
              <a:rPr lang="zh-CN" altLang="zh-CN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线性不可分</a:t>
            </a:r>
            <a:r>
              <a:rPr lang="zh-CN" altLang="zh-CN" sz="3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的情况</a:t>
            </a:r>
            <a:endParaRPr lang="en-US" altLang="zh-CN" sz="32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32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32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解决线性不可分问题有两种方法</a:t>
            </a:r>
            <a:endParaRPr lang="en-US" altLang="zh-CN" sz="32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一是对式</a:t>
            </a:r>
            <a:r>
              <a:rPr lang="en-US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4-27</a:t>
            </a:r>
            <a:r>
              <a:rPr lang="zh-CN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硬间隔</a:t>
            </a:r>
            <a:r>
              <a:rPr lang="zh-CN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hard margin</a:t>
            </a:r>
            <a:r>
              <a:rPr lang="zh-CN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）条件做适当放松，改用用弹性的</a:t>
            </a:r>
            <a:r>
              <a:rPr lang="zh-CN" altLang="zh-CN" dirty="0">
                <a:effectLst/>
                <a:ea typeface="黑体" panose="02010609060101010101" pitchFamily="49" charset="-122"/>
                <a:cs typeface="Times New Roman" panose="02020603050405020304" pitchFamily="18" charset="0"/>
              </a:rPr>
              <a:t>软间隔</a:t>
            </a:r>
            <a:r>
              <a:rPr lang="zh-CN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soft margin</a:t>
            </a:r>
            <a:r>
              <a:rPr lang="zh-CN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二是将特征映射到高维空间，使其在高维特征空间变成线性可分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27B0EC6-73AA-4249-99E1-5B9E4811F10F}"/>
                  </a:ext>
                </a:extLst>
              </p:cNvPr>
              <p:cNvSpPr txBox="1"/>
              <p:nvPr/>
            </p:nvSpPr>
            <p:spPr>
              <a:xfrm>
                <a:off x="961256" y="3193303"/>
                <a:ext cx="7499176" cy="8117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≥+1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，对所有正例样本</m:t>
                              </m:r>
                              <m:d>
                                <m:d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，即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sSup>
                                <m:sSup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≤−1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，对所有反例样本</m:t>
                              </m:r>
                              <m:d>
                                <m:d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，即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4−27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27B0EC6-73AA-4249-99E1-5B9E4811F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56" y="3193303"/>
                <a:ext cx="7499176" cy="811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24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F1D93-0CE5-41A4-A87B-7D34244F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非线性可分的支持向量机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5D3A38-2170-4CBF-B519-2A999562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1B19AA1-28F3-44F0-AE35-E35BDE138E6E}"/>
                  </a:ext>
                </a:extLst>
              </p:cNvPr>
              <p:cNvSpPr txBox="1"/>
              <p:nvPr/>
            </p:nvSpPr>
            <p:spPr>
              <a:xfrm>
                <a:off x="1277888" y="2348880"/>
                <a:ext cx="6102424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≥+1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，对所有正例样本</m:t>
                              </m:r>
                              <m:d>
                                <m:d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&amp; </m:t>
                              </m:r>
                              <m:sSup>
                                <m:sSup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p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≤−1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，对所有反例样本</m:t>
                              </m:r>
                              <m:d>
                                <m:d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1B19AA1-28F3-44F0-AE35-E35BDE138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88" y="2348880"/>
                <a:ext cx="6102424" cy="811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B94219-1C14-4A8D-9E90-71F5F0D80879}"/>
                  </a:ext>
                </a:extLst>
              </p:cNvPr>
              <p:cNvSpPr txBox="1"/>
              <p:nvPr/>
            </p:nvSpPr>
            <p:spPr>
              <a:xfrm>
                <a:off x="1187624" y="328498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≥1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3B94219-1C14-4A8D-9E90-71F5F0D8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284984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93D30F-1592-4F1A-8BB5-CCE49209E9DE}"/>
                  </a:ext>
                </a:extLst>
              </p:cNvPr>
              <p:cNvSpPr txBox="1"/>
              <p:nvPr/>
            </p:nvSpPr>
            <p:spPr>
              <a:xfrm>
                <a:off x="1259632" y="4192123"/>
                <a:ext cx="6852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p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zh-CN" alt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4−62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93D30F-1592-4F1A-8BB5-CCE49209E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192123"/>
                <a:ext cx="685263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D34E144-C024-44A5-8C9B-4A96815D5F2C}"/>
                  </a:ext>
                </a:extLst>
              </p:cNvPr>
              <p:cNvSpPr txBox="1"/>
              <p:nvPr/>
            </p:nvSpPr>
            <p:spPr>
              <a:xfrm>
                <a:off x="2555776" y="4797152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越小越好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D34E144-C024-44A5-8C9B-4A96815D5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4797152"/>
                <a:ext cx="3096344" cy="369332"/>
              </a:xfrm>
              <a:prstGeom prst="rect">
                <a:avLst/>
              </a:prstGeom>
              <a:blipFill>
                <a:blip r:embed="rId5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6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F1D93-0CE5-41A4-A87B-7D34244F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非线性可分的支持向量机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5D3A38-2170-4CBF-B519-2A999562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线性支持向量机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E7D14F-A0D0-433C-AAB8-C5245E95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7" y="2176287"/>
            <a:ext cx="8526065" cy="2505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502D21-7038-4037-A577-B108C614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36" y="4221088"/>
            <a:ext cx="8621328" cy="252447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84166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F1D93-0CE5-41A4-A87B-7D34244F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非线性可分的支持向量机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5D3A38-2170-4CBF-B519-2A999562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线性支持向量机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88A987-75BE-4424-9309-1F0F240D7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" y="2204864"/>
            <a:ext cx="8592749" cy="251495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45633C-7DFB-413F-8753-45A8ED2C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41" y="4114062"/>
            <a:ext cx="8545118" cy="2267266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24689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DEA1A-FF22-4B7A-A153-A2BCB418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D88CC-9B64-433A-97D0-D8872E4C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学习问题与</a:t>
            </a:r>
            <a:r>
              <a:rPr lang="en-US" altLang="zh-CN" dirty="0"/>
              <a:t>ERM</a:t>
            </a:r>
            <a:r>
              <a:rPr lang="zh-CN" altLang="en-US" dirty="0"/>
              <a:t>归纳原则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B3C0632-13F0-40DB-8E80-3549C4113D07}"/>
                  </a:ext>
                </a:extLst>
              </p:cNvPr>
              <p:cNvSpPr txBox="1"/>
              <p:nvPr/>
            </p:nvSpPr>
            <p:spPr>
              <a:xfrm>
                <a:off x="2286000" y="170080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zh-CN" alt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B3C0632-13F0-40DB-8E80-3549C4113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700808"/>
                <a:ext cx="4572000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1452FF-341B-42DE-95C5-793415C19E25}"/>
                  </a:ext>
                </a:extLst>
              </p:cNvPr>
              <p:cNvSpPr txBox="1"/>
              <p:nvPr/>
            </p:nvSpPr>
            <p:spPr>
              <a:xfrm>
                <a:off x="3168352" y="2252702"/>
                <a:ext cx="3635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zh-CN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≡(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1452FF-341B-42DE-95C5-793415C19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52" y="2252702"/>
                <a:ext cx="3635896" cy="369332"/>
              </a:xfrm>
              <a:prstGeom prst="rect">
                <a:avLst/>
              </a:prstGeom>
              <a:blipFill>
                <a:blip r:embed="rId3"/>
                <a:stretch>
                  <a:fillRect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7F7F-4EEA-47CC-8445-B5F5B9D5716E}"/>
                  </a:ext>
                </a:extLst>
              </p:cNvPr>
              <p:cNvSpPr txBox="1"/>
              <p:nvPr/>
            </p:nvSpPr>
            <p:spPr>
              <a:xfrm>
                <a:off x="5436096" y="2852936"/>
                <a:ext cx="1997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7F7F-4EEA-47CC-8445-B5F5B9D57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852936"/>
                <a:ext cx="199796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4C7D63F-C0CB-4576-8727-2D40B4D8C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25" y="1402139"/>
            <a:ext cx="8592749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6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F1D93-0CE5-41A4-A87B-7D34244F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非线性可分的支持向量机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5D3A38-2170-4CBF-B519-2A999562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线性支持向量机</a:t>
            </a:r>
            <a:endParaRPr lang="en-US" altLang="zh-CN" dirty="0"/>
          </a:p>
          <a:p>
            <a:pPr lvl="1"/>
            <a:r>
              <a:rPr lang="zh-CN" altLang="en-US" dirty="0"/>
              <a:t>软间隔</a:t>
            </a:r>
            <a:r>
              <a:rPr lang="en-US" altLang="zh-CN" dirty="0"/>
              <a:t>SVM</a:t>
            </a:r>
            <a:r>
              <a:rPr lang="zh-CN" altLang="en-US" dirty="0"/>
              <a:t>的几何意义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号正例样本点</a:t>
            </a:r>
            <a:endParaRPr lang="en-US" altLang="zh-CN" dirty="0"/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号正例样本点</a:t>
            </a:r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号正例样本点</a:t>
            </a:r>
          </a:p>
          <a:p>
            <a:pPr lvl="2"/>
            <a:r>
              <a:rPr lang="en-US" altLang="zh-CN" dirty="0"/>
              <a:t>4</a:t>
            </a:r>
            <a:r>
              <a:rPr lang="zh-CN" altLang="en-US" dirty="0"/>
              <a:t>号正例样本点</a:t>
            </a:r>
          </a:p>
          <a:p>
            <a:pPr lvl="2"/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FE33985-46D2-4B29-8914-3D3793E6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632233"/>
              </p:ext>
            </p:extLst>
          </p:nvPr>
        </p:nvGraphicFramePr>
        <p:xfrm>
          <a:off x="4932040" y="2415554"/>
          <a:ext cx="3600400" cy="353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Visio" r:id="rId3" imgW="2744029" imgH="2692077" progId="Visio.Drawing.11">
                  <p:embed/>
                </p:oleObj>
              </mc:Choice>
              <mc:Fallback>
                <p:oleObj name="Visio" r:id="rId3" imgW="2744029" imgH="269207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415554"/>
                        <a:ext cx="3600400" cy="3533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60F4C4-D88F-439C-A6B6-B66A8796ACC0}"/>
                  </a:ext>
                </a:extLst>
              </p:cNvPr>
              <p:cNvSpPr txBox="1"/>
              <p:nvPr/>
            </p:nvSpPr>
            <p:spPr>
              <a:xfrm>
                <a:off x="971600" y="2852936"/>
                <a:ext cx="228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60F4C4-D88F-439C-A6B6-B66A8796A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852936"/>
                <a:ext cx="2286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3AD986-03E9-4A92-A46C-BDC6A06DAFFF}"/>
                  </a:ext>
                </a:extLst>
              </p:cNvPr>
              <p:cNvSpPr txBox="1"/>
              <p:nvPr/>
            </p:nvSpPr>
            <p:spPr>
              <a:xfrm>
                <a:off x="971600" y="3212976"/>
                <a:ext cx="3600400" cy="646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支持向量：</a:t>
                </a:r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训练样本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所对应的拉格朗日乘子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微软雅黑" panose="020B0503020204020204" pitchFamily="34" charset="-122"/>
                      </a:rPr>
                      <m:t>0&lt;</m:t>
                    </m:r>
                    <m:sSubSup>
                      <m:sSub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微软雅黑" panose="020B0503020204020204" pitchFamily="34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微软雅黑" panose="020B0503020204020204" pitchFamily="34" charset="-122"/>
                          </a:rPr>
                          <m:t>∗</m:t>
                        </m:r>
                      </m:sup>
                    </m:sSub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微软雅黑" panose="020B0503020204020204" pitchFamily="34" charset="-122"/>
                      </a:rPr>
                      <m:t>≤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微软雅黑" panose="020B0503020204020204" pitchFamily="34" charset="-122"/>
                      </a:rPr>
                      <m:t>𝐶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63AD986-03E9-4A92-A46C-BDC6A06DA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212976"/>
                <a:ext cx="3600400" cy="646587"/>
              </a:xfrm>
              <a:prstGeom prst="rect">
                <a:avLst/>
              </a:prstGeom>
              <a:blipFill>
                <a:blip r:embed="rId6"/>
                <a:stretch>
                  <a:fillRect l="-1354"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4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110FF-9831-4791-8AB0-68CFD893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非线性可分的支持向量机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9F13C2-9A6F-409F-A832-190654F3F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899251"/>
            <a:ext cx="4536504" cy="340195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9B135-1CFE-497B-8463-CA1CD9D32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/>
          <a:lstStyle/>
          <a:p>
            <a:r>
              <a:rPr lang="zh-CN" altLang="en-US" dirty="0"/>
              <a:t>非线性支持向量机</a:t>
            </a:r>
            <a:endParaRPr lang="en-US" altLang="zh-CN" dirty="0"/>
          </a:p>
          <a:p>
            <a:pPr lvl="1"/>
            <a:r>
              <a:rPr lang="zh-CN" altLang="en-US" dirty="0"/>
              <a:t>对实际应用中出现的线性不可分情况，可以将特征映射到高维空间，使其在高维特征空间变成线性可分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710AA-FECC-4767-B221-6CFDC4DA5E8A}"/>
                  </a:ext>
                </a:extLst>
              </p:cNvPr>
              <p:cNvSpPr txBox="1"/>
              <p:nvPr/>
            </p:nvSpPr>
            <p:spPr>
              <a:xfrm>
                <a:off x="5364088" y="5409770"/>
                <a:ext cx="2880320" cy="4666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9710AA-FECC-4767-B221-6CFDC4DA5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409770"/>
                <a:ext cx="2880320" cy="466666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F073E7E-3D91-4A0F-A842-BFA18803D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40968"/>
            <a:ext cx="3789191" cy="28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4DAC3-9AF4-4EA4-B28B-DE572FCE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非线性可分的支持向量机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5EAE9B-9738-4DBF-AFC2-FCDAA092D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非线性支持向量机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635981-4D02-4F97-8CB7-13B6B36A2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7" y="2299575"/>
            <a:ext cx="8526065" cy="35056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0543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4DAC3-9AF4-4EA4-B28B-DE572FCE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非线性可分的支持向量机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5EAE9B-9738-4DBF-AFC2-FCDAA092D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非线性支持向量机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43972A-6FDB-4B54-9140-1C51FD42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0" y="1628800"/>
            <a:ext cx="8487960" cy="3305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B279A-0253-4546-9BAC-B95EB799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73" y="3068960"/>
            <a:ext cx="8630854" cy="3620005"/>
          </a:xfrm>
          <a:prstGeom prst="rect">
            <a:avLst/>
          </a:prstGeom>
          <a:ln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8E8CDF-0244-4C9C-94E8-7D37578FA05B}"/>
                  </a:ext>
                </a:extLst>
              </p:cNvPr>
              <p:cNvSpPr txBox="1"/>
              <p:nvPr/>
            </p:nvSpPr>
            <p:spPr>
              <a:xfrm>
                <a:off x="5786353" y="4474439"/>
                <a:ext cx="3106127" cy="5387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zh-CN" altLang="en-US" sz="20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0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0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0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0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0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zh-CN" altLang="en-US" sz="2000" b="0" i="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28E8CDF-0244-4C9C-94E8-7D37578FA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353" y="4474439"/>
                <a:ext cx="3106127" cy="5387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63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91E90-1D06-41D6-8679-BBC1065E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SVM</a:t>
            </a:r>
            <a:r>
              <a:rPr lang="zh-CN" altLang="en-US" dirty="0"/>
              <a:t>分类器及其</a:t>
            </a:r>
            <a:r>
              <a:rPr lang="en-US" altLang="zh-CN" dirty="0"/>
              <a:t>Python</a:t>
            </a:r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3F3DA-A83C-4275-8FCE-2FD82ED6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SVM</a:t>
            </a:r>
            <a:r>
              <a:rPr lang="zh-CN" altLang="en-US" dirty="0"/>
              <a:t>分类器的过程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F55D2-0365-43A0-B571-F29CD085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4" y="2323951"/>
            <a:ext cx="8145012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91E90-1D06-41D6-8679-BBC1065E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SVM</a:t>
            </a:r>
            <a:r>
              <a:rPr lang="zh-CN" altLang="en-US" dirty="0"/>
              <a:t>分类器及其</a:t>
            </a:r>
            <a:r>
              <a:rPr lang="en-US" altLang="zh-CN" dirty="0"/>
              <a:t>Python</a:t>
            </a:r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3F3DA-A83C-4275-8FCE-2FD82ED6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SVM</a:t>
            </a:r>
            <a:r>
              <a:rPr lang="zh-CN" altLang="en-US" dirty="0"/>
              <a:t>分类器的过程</a:t>
            </a:r>
            <a:endParaRPr lang="en-US" altLang="zh-CN" dirty="0"/>
          </a:p>
          <a:p>
            <a:pPr lvl="1"/>
            <a:r>
              <a:rPr lang="zh-CN" altLang="en-US" dirty="0"/>
              <a:t>序列最小优化学习（</a:t>
            </a:r>
            <a:r>
              <a:rPr lang="en-US" altLang="zh-CN" dirty="0"/>
              <a:t>SMO</a:t>
            </a:r>
            <a:r>
              <a:rPr lang="zh-CN" altLang="en-US" dirty="0"/>
              <a:t>）算法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43D796-D817-4801-A9B3-8DA83329B93F}"/>
                  </a:ext>
                </a:extLst>
              </p:cNvPr>
              <p:cNvSpPr txBox="1"/>
              <p:nvPr/>
            </p:nvSpPr>
            <p:spPr>
              <a:xfrm>
                <a:off x="1259632" y="2771636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最优拉格朗日乘子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p>
                        <m:r>
                          <a:rPr lang="zh-CN" altLang="en-US" sz="1800" i="1">
                            <a:effectLst/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MS Mincho" panose="02020609040205080304" pitchFamily="49" charset="-128"/>
                          </a:rPr>
                          <m:t>∗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43D796-D817-4801-A9B3-8DA83329B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771636"/>
                <a:ext cx="4572000" cy="369332"/>
              </a:xfrm>
              <a:prstGeom prst="rect">
                <a:avLst/>
              </a:prstGeom>
              <a:blipFill>
                <a:blip r:embed="rId2"/>
                <a:stretch>
                  <a:fillRect l="-1200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3CE4786-AA56-47CF-9706-C342FA5A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7" y="1268760"/>
            <a:ext cx="7649643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1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91E90-1D06-41D6-8679-BBC1065E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SVM</a:t>
            </a:r>
            <a:r>
              <a:rPr lang="zh-CN" altLang="en-US" dirty="0"/>
              <a:t>分类器及其</a:t>
            </a:r>
            <a:r>
              <a:rPr lang="en-US" altLang="zh-CN" dirty="0"/>
              <a:t>Python</a:t>
            </a:r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3F3DA-A83C-4275-8FCE-2FD82ED6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SVM</a:t>
            </a:r>
            <a:r>
              <a:rPr lang="zh-CN" altLang="en-US" dirty="0"/>
              <a:t>分类器的过程</a:t>
            </a:r>
            <a:endParaRPr lang="en-US" altLang="zh-CN" dirty="0"/>
          </a:p>
          <a:p>
            <a:pPr lvl="1"/>
            <a:r>
              <a:rPr lang="en-US" altLang="zh-CN" dirty="0"/>
              <a:t>Scikit-learn</a:t>
            </a:r>
            <a:r>
              <a:rPr lang="zh-CN" altLang="en-US" dirty="0"/>
              <a:t>库中的</a:t>
            </a:r>
            <a:r>
              <a:rPr lang="en-US" altLang="zh-CN" dirty="0"/>
              <a:t>SVM</a:t>
            </a:r>
            <a:r>
              <a:rPr lang="zh-CN" altLang="en-US" dirty="0"/>
              <a:t>分类器模型</a:t>
            </a:r>
            <a:endParaRPr lang="en-US" altLang="zh-CN" dirty="0"/>
          </a:p>
          <a:p>
            <a:pPr lvl="2"/>
            <a:r>
              <a:rPr lang="en-US" altLang="zh-CN" dirty="0" err="1"/>
              <a:t>LinearSVC</a:t>
            </a:r>
            <a:r>
              <a:rPr lang="zh-CN" altLang="en-US" dirty="0"/>
              <a:t>，</a:t>
            </a:r>
            <a:r>
              <a:rPr lang="zh-CN" altLang="zh-CN" dirty="0"/>
              <a:t>线性</a:t>
            </a:r>
            <a:r>
              <a:rPr lang="en-US" altLang="zh-CN" dirty="0"/>
              <a:t>SVM</a:t>
            </a:r>
            <a:r>
              <a:rPr lang="zh-CN" altLang="zh-CN" dirty="0"/>
              <a:t>分类器</a:t>
            </a:r>
            <a:endParaRPr lang="en-US" altLang="zh-CN" dirty="0"/>
          </a:p>
          <a:p>
            <a:pPr lvl="2"/>
            <a:r>
              <a:rPr lang="en-US" altLang="zh-CN" dirty="0"/>
              <a:t>SVC</a:t>
            </a:r>
            <a:r>
              <a:rPr lang="zh-CN" altLang="zh-CN" dirty="0"/>
              <a:t>，同时支持线性</a:t>
            </a:r>
            <a:r>
              <a:rPr lang="en-US" altLang="zh-CN" dirty="0"/>
              <a:t>SVM</a:t>
            </a:r>
            <a:r>
              <a:rPr lang="zh-CN" altLang="zh-CN" dirty="0"/>
              <a:t>和非线性</a:t>
            </a:r>
            <a:r>
              <a:rPr lang="en-US" altLang="zh-CN" dirty="0"/>
              <a:t>SVM</a:t>
            </a:r>
          </a:p>
          <a:p>
            <a:pPr lvl="2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6FE095-263A-4A5B-B27F-1A99783EED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3140968"/>
            <a:ext cx="5274310" cy="34524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B752A1-0D1E-49B3-A3D1-E367E53718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74154" y="4160475"/>
            <a:ext cx="5274310" cy="25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7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91E90-1D06-41D6-8679-BBC1065E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SVM</a:t>
            </a:r>
            <a:r>
              <a:rPr lang="zh-CN" altLang="en-US" dirty="0"/>
              <a:t>分类器及其</a:t>
            </a:r>
            <a:r>
              <a:rPr lang="en-US" altLang="zh-CN" dirty="0"/>
              <a:t>Python</a:t>
            </a:r>
            <a:r>
              <a:rPr lang="zh-CN" altLang="en-US" dirty="0"/>
              <a:t>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3F3DA-A83C-4275-8FCE-2FD82ED6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SVM</a:t>
            </a:r>
            <a:r>
              <a:rPr lang="zh-CN" altLang="en-US" dirty="0"/>
              <a:t>分类器的过程</a:t>
            </a:r>
            <a:endParaRPr lang="en-US" altLang="zh-CN" dirty="0"/>
          </a:p>
          <a:p>
            <a:pPr lvl="1"/>
            <a:r>
              <a:rPr lang="en-US" altLang="zh-CN" dirty="0"/>
              <a:t>Scikit-learn</a:t>
            </a:r>
            <a:r>
              <a:rPr lang="zh-CN" altLang="en-US" dirty="0"/>
              <a:t>库中的</a:t>
            </a:r>
            <a:r>
              <a:rPr lang="en-US" altLang="zh-CN" dirty="0"/>
              <a:t>SVM</a:t>
            </a:r>
            <a:r>
              <a:rPr lang="zh-CN" altLang="en-US" dirty="0"/>
              <a:t>分类器模型</a:t>
            </a:r>
            <a:endParaRPr lang="en-US" altLang="zh-CN" dirty="0"/>
          </a:p>
          <a:p>
            <a:pPr lvl="2"/>
            <a:r>
              <a:rPr lang="en-US" altLang="zh-CN" dirty="0"/>
              <a:t>“digits dataset”</a:t>
            </a:r>
            <a:r>
              <a:rPr lang="zh-CN" altLang="en-US" dirty="0"/>
              <a:t>手写数字数据集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F5C577-E075-455D-93BC-88A8B15EA3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9818" y="3212976"/>
            <a:ext cx="5274310" cy="18472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B7F477-3ABC-4CDC-8836-57E1EF5263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9818" y="5367610"/>
            <a:ext cx="5274310" cy="1301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2761E6-D220-4434-A88D-917B392979B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90178" y="3462610"/>
            <a:ext cx="5274310" cy="3206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BAD8EA-5431-427F-A34F-95135E58D1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18170" y="2708920"/>
            <a:ext cx="527431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7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6C981D-749F-4CF6-B9F2-528C8E21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统计学习理论与支持向量机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EEB76-EBAD-496C-A31F-4C1874E1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本章学习要点</a:t>
            </a:r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经验误差与泛化误差、</a:t>
            </a:r>
            <a:r>
              <a:rPr lang="en-US" altLang="zh-CN" dirty="0"/>
              <a:t>ERM/SRM</a:t>
            </a:r>
            <a:r>
              <a:rPr lang="zh-CN" altLang="zh-CN" dirty="0"/>
              <a:t>归纳原则、学习过程一致性及其充分必要条件、假设空间及其复杂度、增长函数与</a:t>
            </a:r>
            <a:r>
              <a:rPr lang="en-US" altLang="zh-CN" dirty="0"/>
              <a:t>VC</a:t>
            </a:r>
            <a:r>
              <a:rPr lang="zh-CN" altLang="zh-CN" dirty="0"/>
              <a:t>维、泛化误差的上界、影响泛化误差的因素、设计具有泛化能力的学习模型、</a:t>
            </a:r>
            <a:r>
              <a:rPr lang="en-US" altLang="zh-CN" dirty="0"/>
              <a:t>PAC</a:t>
            </a:r>
            <a:r>
              <a:rPr lang="zh-CN" altLang="zh-CN" dirty="0"/>
              <a:t>可学习、学习模型的方差与偏差、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线性可分</a:t>
            </a:r>
            <a:r>
              <a:rPr lang="en-US" altLang="zh-CN" dirty="0"/>
              <a:t>/</a:t>
            </a:r>
            <a:r>
              <a:rPr lang="zh-CN" altLang="zh-CN" dirty="0"/>
              <a:t>线性</a:t>
            </a:r>
            <a:r>
              <a:rPr lang="en-US" altLang="zh-CN" dirty="0"/>
              <a:t>/</a:t>
            </a:r>
            <a:r>
              <a:rPr lang="zh-CN" altLang="zh-CN" dirty="0"/>
              <a:t>非线性支持向量机、拉格朗日乘子法与对偶问题、序列最小优化算法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42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DEA1A-FF22-4B7A-A153-A2BCB418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D88CC-9B64-433A-97D0-D8872E4C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学习问题与</a:t>
            </a:r>
            <a:r>
              <a:rPr lang="en-US" altLang="zh-CN" dirty="0"/>
              <a:t>ERM</a:t>
            </a:r>
            <a:r>
              <a:rPr lang="zh-CN" altLang="en-US" dirty="0"/>
              <a:t>归纳原则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学习过程的一致性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B3C0632-13F0-40DB-8E80-3549C4113D07}"/>
                  </a:ext>
                </a:extLst>
              </p:cNvPr>
              <p:cNvSpPr txBox="1"/>
              <p:nvPr/>
            </p:nvSpPr>
            <p:spPr>
              <a:xfrm>
                <a:off x="2286000" y="170080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zh-CN" alt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ctrlPr>
                                <a:rPr lang="zh-CN" altLang="en-US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B3C0632-13F0-40DB-8E80-3549C4113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700808"/>
                <a:ext cx="4572000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1452FF-341B-42DE-95C5-793415C19E25}"/>
                  </a:ext>
                </a:extLst>
              </p:cNvPr>
              <p:cNvSpPr txBox="1"/>
              <p:nvPr/>
            </p:nvSpPr>
            <p:spPr>
              <a:xfrm>
                <a:off x="3168352" y="2252702"/>
                <a:ext cx="36358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zh-CN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≡(</m:t>
                    </m:r>
                    <m:r>
                      <a:rPr lang="en-US" altLang="zh-CN" sz="1800" b="1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1452FF-341B-42DE-95C5-793415C19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52" y="2252702"/>
                <a:ext cx="3635896" cy="369332"/>
              </a:xfrm>
              <a:prstGeom prst="rect">
                <a:avLst/>
              </a:prstGeom>
              <a:blipFill>
                <a:blip r:embed="rId3"/>
                <a:stretch>
                  <a:fillRect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7F7F-4EEA-47CC-8445-B5F5B9D5716E}"/>
                  </a:ext>
                </a:extLst>
              </p:cNvPr>
              <p:cNvSpPr txBox="1"/>
              <p:nvPr/>
            </p:nvSpPr>
            <p:spPr>
              <a:xfrm>
                <a:off x="5436096" y="2852936"/>
                <a:ext cx="19979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zh-CN" altLang="en-US" b="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7F7F-4EEA-47CC-8445-B5F5B9D57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852936"/>
                <a:ext cx="199796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52BA957-4E04-4D3B-900B-511100A5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52" y="1255042"/>
            <a:ext cx="8573696" cy="4982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5F203A-258D-4F39-A309-426487F48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94" y="4451187"/>
            <a:ext cx="8552954" cy="2218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275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2674D-FA9E-4466-8E0A-31849740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ERM</a:t>
            </a:r>
            <a:r>
              <a:rPr lang="zh-CN" altLang="en-US" dirty="0"/>
              <a:t>归纳一致性的充要条件</a:t>
            </a:r>
            <a:endParaRPr lang="en-US" altLang="zh-CN" dirty="0"/>
          </a:p>
          <a:p>
            <a:pPr lvl="1"/>
            <a:r>
              <a:rPr lang="zh-CN" altLang="en-US" dirty="0"/>
              <a:t>学习理论的关键定理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2D94F-DF52-4FE7-B6AF-DA76486F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3" y="1562966"/>
            <a:ext cx="811643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5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2674D-FA9E-4466-8E0A-31849740E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ERM</a:t>
                </a:r>
                <a:r>
                  <a:rPr lang="zh-CN" altLang="en-US" dirty="0"/>
                  <a:t>归纳一致性的充要条件</a:t>
                </a:r>
                <a:endParaRPr lang="en-US" altLang="zh-CN" dirty="0"/>
              </a:p>
              <a:p>
                <a:pPr lvl="1"/>
                <a:r>
                  <a:rPr lang="en-US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ERM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归纳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是否具有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一致性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，这与</a:t>
                </a:r>
                <a:r>
                  <a:rPr lang="zh-CN" altLang="en-US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学习任务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模型假设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有关</a:t>
                </a:r>
                <a:endParaRPr lang="en-US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学习任务的概率分布</a:t>
                </a:r>
                <a14:m>
                  <m:oMath xmlns:m="http://schemas.openxmlformats.org/officeDocument/2006/math">
                    <m:r>
                      <a:rPr lang="en-US" altLang="zh-CN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通常是未知的</a:t>
                </a:r>
                <a:r>
                  <a:rPr lang="zh-CN" altLang="en-US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如果概率分布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是已知的，那就没必要通过</a:t>
                </a:r>
                <a:r>
                  <a:rPr lang="en-US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ERM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归纳的方法来解决问题。例如分类问题，如果已知概率分布，那么直接使用贝叶斯分类器就可以了</a:t>
                </a:r>
                <a:endParaRPr lang="en-US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统计学习理论通常不会关注某个具体的概率分布，而是针对</a:t>
                </a:r>
                <a:r>
                  <a:rPr lang="zh-CN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任意的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概率分布，并将研究目标聚焦到</a:t>
                </a:r>
                <a:r>
                  <a:rPr lang="zh-CN" altLang="zh-CN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假设空间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（即备选函数集合）上，主要是研究假设空间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ERM</a:t>
                </a:r>
                <a:r>
                  <a:rPr lang="zh-CN" altLang="zh-CN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归纳一致性之间的关系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2674D-FA9E-4466-8E0A-31849740E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4313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4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B0A60-91F0-4297-8C7C-6B4156A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统计学习理论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2674D-FA9E-4466-8E0A-31849740E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ERM</a:t>
                </a:r>
                <a:r>
                  <a:rPr lang="zh-CN" altLang="en-US" dirty="0"/>
                  <a:t>归纳一致性的充要条件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增长函数与</a:t>
                </a:r>
                <a:r>
                  <a:rPr lang="en-US" altLang="zh-CN" dirty="0"/>
                  <a:t>VC</a:t>
                </a:r>
                <a:r>
                  <a:rPr lang="zh-CN" altLang="en-US" dirty="0"/>
                  <a:t>维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机器学习模型的假设空间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zh-CN" dirty="0"/>
                  <a:t>是一组预设的备选函数集合，通常包含有无穷多个备选函数</a:t>
                </a:r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r>
                  <a:rPr lang="zh-CN" altLang="zh-CN" dirty="0"/>
                  <a:t>假设空间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zh-CN" dirty="0"/>
                  <a:t>的复杂度与</a:t>
                </a:r>
                <a:r>
                  <a:rPr lang="en-US" altLang="zh-CN" dirty="0"/>
                  <a:t>ERM</a:t>
                </a:r>
                <a:r>
                  <a:rPr lang="zh-CN" altLang="zh-CN" dirty="0"/>
                  <a:t>归纳一致性有着密切关系</a:t>
                </a:r>
                <a:r>
                  <a:rPr lang="zh-CN" altLang="en-US" dirty="0"/>
                  <a:t>。</a:t>
                </a:r>
                <a:r>
                  <a:rPr lang="zh-CN" altLang="zh-CN" dirty="0"/>
                  <a:t>为此，统计学习理论提出了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增长函数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growth function</a:t>
                </a:r>
                <a:r>
                  <a:rPr lang="zh-CN" altLang="zh-CN" dirty="0"/>
                  <a:t>）与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VC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维</a:t>
                </a:r>
                <a:r>
                  <a:rPr lang="zh-CN" altLang="zh-CN" dirty="0"/>
                  <a:t>（</a:t>
                </a:r>
                <a:r>
                  <a:rPr lang="en-US" altLang="zh-CN" dirty="0" err="1"/>
                  <a:t>Vapnik-Chervonenkis</a:t>
                </a:r>
                <a:r>
                  <a:rPr lang="en-US" altLang="zh-CN" dirty="0"/>
                  <a:t> dimension</a:t>
                </a:r>
                <a:r>
                  <a:rPr lang="zh-CN" altLang="zh-CN" dirty="0"/>
                  <a:t>）的概念，用于度量假设空间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zh-CN" dirty="0"/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复杂度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62674D-FA9E-4466-8E0A-31849740E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426" r="-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52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8394</TotalTime>
  <Words>2442</Words>
  <Application>Microsoft Macintosh PowerPoint</Application>
  <PresentationFormat>On-screen Show (4:3)</PresentationFormat>
  <Paragraphs>284</Paragraphs>
  <Slides>58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黑体</vt:lpstr>
      <vt:lpstr>幼圆</vt:lpstr>
      <vt:lpstr>Arial</vt:lpstr>
      <vt:lpstr>Calibri</vt:lpstr>
      <vt:lpstr>Cambria Math</vt:lpstr>
      <vt:lpstr>Office 主题</vt:lpstr>
      <vt:lpstr>Visio</vt:lpstr>
      <vt:lpstr>机器学习及其Python实践 配套教材由清华大学出版社出版发行</vt:lpstr>
      <vt:lpstr>第4章 统计学习理论与支持向量机</vt:lpstr>
      <vt:lpstr>第4章 统计学习理论与支持向量机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4.1 统计学习理论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4.2 线性可分支持向量机</vt:lpstr>
      <vt:lpstr>4.3 非线性可分的支持向量机</vt:lpstr>
      <vt:lpstr>4.3 非线性可分的支持向量机</vt:lpstr>
      <vt:lpstr>4.3 非线性可分的支持向量机</vt:lpstr>
      <vt:lpstr>4.3 非线性可分的支持向量机</vt:lpstr>
      <vt:lpstr>4.3 非线性可分的支持向量机</vt:lpstr>
      <vt:lpstr>4.3 非线性可分的支持向量机</vt:lpstr>
      <vt:lpstr>4.3 非线性可分的支持向量机</vt:lpstr>
      <vt:lpstr>4.3 非线性可分的支持向量机</vt:lpstr>
      <vt:lpstr>4.4 SVM分类器及其Python实现</vt:lpstr>
      <vt:lpstr>4.4 SVM分类器及其Python实现</vt:lpstr>
      <vt:lpstr>4.4 SVM分类器及其Python实现</vt:lpstr>
      <vt:lpstr>4.4 SVM分类器及其Python实现</vt:lpstr>
      <vt:lpstr>第4章 统计学习理论与支持向量机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Kan</dc:creator>
  <cp:lastModifiedBy>baihaoshao@gmail.com</cp:lastModifiedBy>
  <cp:revision>664</cp:revision>
  <dcterms:created xsi:type="dcterms:W3CDTF">2014-09-11T01:57:48Z</dcterms:created>
  <dcterms:modified xsi:type="dcterms:W3CDTF">2021-11-12T05:54:10Z</dcterms:modified>
</cp:coreProperties>
</file>